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media/image44.jpeg" ContentType="image/jpeg"/>
  <Override PartName="/ppt/media/image45.jpeg" ContentType="image/jpeg"/>
  <Override PartName="/ppt/media/image46.jpeg" ContentType="image/jpeg"/>
  <Override PartName="/ppt/media/image47.jpeg" ContentType="image/jpeg"/>
  <Override PartName="/ppt/media/image48.jpeg" ContentType="image/jpeg"/>
  <Override PartName="/ppt/media/image49.jpeg" ContentType="image/jpeg"/>
  <Override PartName="/ppt/media/media1.mov" ContentType="audio/unknown"/>
  <Override PartName="/ppt/media/image50.jpeg" ContentType="image/jpeg"/>
  <Override PartName="/ppt/media/image51.jpeg" ContentType="image/jpeg"/>
  <Override PartName="/ppt/media/image52.jpeg" ContentType="image/jpeg"/>
  <Override PartName="/ppt/media/image53.jpeg" ContentType="image/jpeg"/>
  <Override PartName="/ppt/media/image54.jpeg" ContentType="image/jpeg"/>
  <Override PartName="/ppt/media/image55.jpeg" ContentType="image/jpeg"/>
  <Override PartName="/ppt/media/image56.jpeg" ContentType="image/jpeg"/>
  <Override PartName="/ppt/media/image5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162560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2286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4572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6858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9144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1430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13716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16002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18288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46100" latinLnBrk="0">
      <a:defRPr sz="2000">
        <a:latin typeface="Lucida Grande"/>
        <a:ea typeface="Lucida Grande"/>
        <a:cs typeface="Lucida Grande"/>
        <a:sym typeface="Lucida Grande"/>
      </a:defRPr>
    </a:lvl1pPr>
    <a:lvl2pPr indent="228600" defTabSz="546100" latinLnBrk="0">
      <a:defRPr sz="2000">
        <a:latin typeface="Lucida Grande"/>
        <a:ea typeface="Lucida Grande"/>
        <a:cs typeface="Lucida Grande"/>
        <a:sym typeface="Lucida Grande"/>
      </a:defRPr>
    </a:lvl2pPr>
    <a:lvl3pPr indent="457200" defTabSz="546100" latinLnBrk="0">
      <a:defRPr sz="2000">
        <a:latin typeface="Lucida Grande"/>
        <a:ea typeface="Lucida Grande"/>
        <a:cs typeface="Lucida Grande"/>
        <a:sym typeface="Lucida Grande"/>
      </a:defRPr>
    </a:lvl3pPr>
    <a:lvl4pPr indent="685800" defTabSz="546100" latinLnBrk="0">
      <a:defRPr sz="2000">
        <a:latin typeface="Lucida Grande"/>
        <a:ea typeface="Lucida Grande"/>
        <a:cs typeface="Lucida Grande"/>
        <a:sym typeface="Lucida Grande"/>
      </a:defRPr>
    </a:lvl4pPr>
    <a:lvl5pPr indent="914400" defTabSz="546100" latinLnBrk="0">
      <a:defRPr sz="2000">
        <a:latin typeface="Lucida Grande"/>
        <a:ea typeface="Lucida Grande"/>
        <a:cs typeface="Lucida Grande"/>
        <a:sym typeface="Lucida Grande"/>
      </a:defRPr>
    </a:lvl5pPr>
    <a:lvl6pPr indent="1143000" defTabSz="546100" latinLnBrk="0">
      <a:defRPr sz="2000">
        <a:latin typeface="Lucida Grande"/>
        <a:ea typeface="Lucida Grande"/>
        <a:cs typeface="Lucida Grande"/>
        <a:sym typeface="Lucida Grande"/>
      </a:defRPr>
    </a:lvl6pPr>
    <a:lvl7pPr indent="1371600" defTabSz="546100" latinLnBrk="0">
      <a:defRPr sz="2000">
        <a:latin typeface="Lucida Grande"/>
        <a:ea typeface="Lucida Grande"/>
        <a:cs typeface="Lucida Grande"/>
        <a:sym typeface="Lucida Grande"/>
      </a:defRPr>
    </a:lvl7pPr>
    <a:lvl8pPr indent="1600200" defTabSz="546100" latinLnBrk="0">
      <a:defRPr sz="2000">
        <a:latin typeface="Lucida Grande"/>
        <a:ea typeface="Lucida Grande"/>
        <a:cs typeface="Lucida Grande"/>
        <a:sym typeface="Lucida Grande"/>
      </a:defRPr>
    </a:lvl8pPr>
    <a:lvl9pPr indent="1828800" defTabSz="546100" latinLnBrk="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155700" y="1536700"/>
            <a:ext cx="13931900" cy="30861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black_photo-v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/>
            <a:r>
              <a:t>Title Text</a:t>
            </a:r>
          </a:p>
        </p:txBody>
      </p:sp>
      <p:sp>
        <p:nvSpPr>
          <p:cNvPr id="88" name="Shape 88"/>
          <p:cNvSpPr/>
          <p:nvPr>
            <p:ph type="body" sz="quarter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/>
            <a:r>
              <a:t>Title Text</a:t>
            </a:r>
          </a:p>
        </p:txBody>
      </p:sp>
      <p:sp>
        <p:nvSpPr>
          <p:cNvPr id="97" name="Shape 97"/>
          <p:cNvSpPr/>
          <p:nvPr>
            <p:ph type="body" sz="quarter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black_photo-bullets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7" name="Shape 107"/>
          <p:cNvSpPr/>
          <p:nvPr>
            <p:ph type="body" sz="half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6" name="Shape 116"/>
          <p:cNvSpPr/>
          <p:nvPr>
            <p:ph type="body" sz="half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hape 1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5" name="Shape 125"/>
          <p:cNvSpPr/>
          <p:nvPr>
            <p:ph type="body" sz="half" idx="1"/>
          </p:nvPr>
        </p:nvSpPr>
        <p:spPr>
          <a:xfrm>
            <a:off x="8851900" y="2603500"/>
            <a:ext cx="62357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Shape 1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numCol="2" spcCol="696595" anchor="t"/>
          <a:lstStyle>
            <a:lvl1pPr marL="685800" indent="-469900">
              <a:defRPr sz="2800"/>
            </a:lvl1pPr>
            <a:lvl2pPr marL="977900" indent="-469900">
              <a:defRPr sz="2800"/>
            </a:lvl2pPr>
            <a:lvl3pPr marL="1270000" indent="-469900">
              <a:defRPr sz="2800"/>
            </a:lvl3pPr>
            <a:lvl4pPr marL="1574800" indent="-469900">
              <a:defRPr sz="2800"/>
            </a:lvl4pPr>
            <a:lvl5pPr marL="1866900" indent="-4699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body" idx="1"/>
          </p:nvPr>
        </p:nvSpPr>
        <p:spPr>
          <a:xfrm>
            <a:off x="1155700" y="1181100"/>
            <a:ext cx="13931900" cy="6769100"/>
          </a:xfrm>
          <a:prstGeom prst="rect">
            <a:avLst/>
          </a:prstGeom>
        </p:spPr>
        <p:txBody>
          <a:bodyPr/>
          <a:lstStyle>
            <a:lvl1pPr>
              <a:spcBef>
                <a:spcPts val="4900"/>
              </a:spcBef>
            </a:lvl1pPr>
            <a:lvl2pPr>
              <a:spcBef>
                <a:spcPts val="4900"/>
              </a:spcBef>
            </a:lvl2pPr>
            <a:lvl3pPr>
              <a:spcBef>
                <a:spcPts val="4900"/>
              </a:spcBef>
            </a:lvl3pPr>
            <a:lvl4pPr>
              <a:spcBef>
                <a:spcPts val="4900"/>
              </a:spcBef>
            </a:lvl4pPr>
            <a:lvl5pPr>
              <a:spcBef>
                <a:spcPts val="49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xfrm>
            <a:off x="1663700" y="241300"/>
            <a:ext cx="12941300" cy="2298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xfrm>
            <a:off x="1155700" y="2781300"/>
            <a:ext cx="13931900" cy="3568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black_photo-h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Shape 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9" name="Shape 7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155700" y="241300"/>
            <a:ext cx="139319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155700" y="2603500"/>
            <a:ext cx="13931900" cy="57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7973483" y="8712200"/>
            <a:ext cx="292101" cy="31750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7493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10414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13335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16383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19304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22225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25146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28067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30988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1.g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20.jpeg"/><Relationship Id="rId4" Type="http://schemas.openxmlformats.org/officeDocument/2006/relationships/image" Target="../media/image21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Relationship Id="rId3" Type="http://schemas.openxmlformats.org/officeDocument/2006/relationships/image" Target="../media/image22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openxmlformats.org/officeDocument/2006/relationships/image" Target="../media/image11.png"/><Relationship Id="rId4" Type="http://schemas.openxmlformats.org/officeDocument/2006/relationships/image" Target="../media/image25.jpeg"/><Relationship Id="rId5" Type="http://schemas.openxmlformats.org/officeDocument/2006/relationships/image" Target="../media/image1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11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28.jpeg"/><Relationship Id="rId10" Type="http://schemas.openxmlformats.org/officeDocument/2006/relationships/image" Target="../media/image3.gif"/><Relationship Id="rId11" Type="http://schemas.openxmlformats.org/officeDocument/2006/relationships/image" Target="../media/image17.png"/><Relationship Id="rId12" Type="http://schemas.openxmlformats.org/officeDocument/2006/relationships/image" Target="../media/image1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openxmlformats.org/officeDocument/2006/relationships/image" Target="../media/image25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6" Type="http://schemas.openxmlformats.org/officeDocument/2006/relationships/image" Target="../media/image34.jpeg"/><Relationship Id="rId7" Type="http://schemas.openxmlformats.org/officeDocument/2006/relationships/image" Target="../media/image35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36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openxmlformats.org/officeDocument/2006/relationships/image" Target="../media/image11.png"/><Relationship Id="rId4" Type="http://schemas.openxmlformats.org/officeDocument/2006/relationships/image" Target="../media/image4.gif"/><Relationship Id="rId5" Type="http://schemas.openxmlformats.org/officeDocument/2006/relationships/image" Target="../media/image37.jpeg"/><Relationship Id="rId6" Type="http://schemas.openxmlformats.org/officeDocument/2006/relationships/image" Target="../media/image38.jpeg"/><Relationship Id="rId7" Type="http://schemas.openxmlformats.org/officeDocument/2006/relationships/image" Target="../media/image39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40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41.jpe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3" Type="http://schemas.openxmlformats.org/officeDocument/2006/relationships/image" Target="../media/image23.png"/><Relationship Id="rId4" Type="http://schemas.openxmlformats.org/officeDocument/2006/relationships/image" Target="../media/image31.jpe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5" Type="http://schemas.openxmlformats.org/officeDocument/2006/relationships/image" Target="../media/image47.jpeg"/><Relationship Id="rId6" Type="http://schemas.openxmlformats.org/officeDocument/2006/relationships/image" Target="../media/image48.jpeg"/><Relationship Id="rId7" Type="http://schemas.openxmlformats.org/officeDocument/2006/relationships/image" Target="../media/image49.jpeg"/><Relationship Id="rId8" Type="http://schemas.openxmlformats.org/officeDocument/2006/relationships/audio" Target="../media/media1.mov"/><Relationship Id="rId9" Type="http://schemas.microsoft.com/office/2007/relationships/media" Target="../media/media1.mov"/><Relationship Id="rId10" Type="http://schemas.openxmlformats.org/officeDocument/2006/relationships/image" Target="../media/image1.tif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3" Type="http://schemas.openxmlformats.org/officeDocument/2006/relationships/image" Target="../media/image24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3" Type="http://schemas.openxmlformats.org/officeDocument/2006/relationships/image" Target="../media/image2.jpeg"/><Relationship Id="rId4" Type="http://schemas.openxmlformats.org/officeDocument/2006/relationships/image" Target="../media/image52.jpe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53.jpe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6.jpe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54.jpeg"/><Relationship Id="rId5" Type="http://schemas.openxmlformats.org/officeDocument/2006/relationships/image" Target="../media/image11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55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4.png"/><Relationship Id="rId5" Type="http://schemas.openxmlformats.org/officeDocument/2006/relationships/image" Target="../media/image5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3" Type="http://schemas.openxmlformats.org/officeDocument/2006/relationships/image" Target="../media/image5.gif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5.gif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26.jpe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5.gif"/><Relationship Id="rId4" Type="http://schemas.openxmlformats.org/officeDocument/2006/relationships/image" Target="../media/image26.png"/><Relationship Id="rId5" Type="http://schemas.openxmlformats.org/officeDocument/2006/relationships/image" Target="../media/image6.gif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5.gif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5.gif"/><Relationship Id="rId4" Type="http://schemas.openxmlformats.org/officeDocument/2006/relationships/image" Target="../media/image6.gif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/>
            <a:r>
              <a:t>Celebrating the Magic of Teachers</a:t>
            </a:r>
          </a:p>
        </p:txBody>
      </p:sp>
      <p:sp>
        <p:nvSpPr>
          <p:cNvPr id="136" name="Shape 136"/>
          <p:cNvSpPr/>
          <p:nvPr>
            <p:ph type="subTitle" sz="quarter" idx="1"/>
          </p:nvPr>
        </p:nvSpPr>
        <p:spPr>
          <a:xfrm>
            <a:off x="1155700" y="4711700"/>
            <a:ext cx="13931900" cy="2006600"/>
          </a:xfrm>
          <a:prstGeom prst="rect">
            <a:avLst/>
          </a:prstGeom>
        </p:spPr>
        <p:txBody>
          <a:bodyPr/>
          <a:lstStyle/>
          <a:p>
            <a:pPr>
              <a:defRPr sz="3800">
                <a:solidFill>
                  <a:srgbClr val="FFFB00"/>
                </a:solidFill>
              </a:defRPr>
            </a:pPr>
            <a:r>
              <a:t>Dr. Charles Severance - University of Michigan </a:t>
            </a:r>
          </a:p>
          <a:p>
            <a:pPr>
              <a:defRPr sz="3800">
                <a:solidFill>
                  <a:srgbClr val="FFFB00"/>
                </a:solidFill>
              </a:defRPr>
            </a:pPr>
            <a:r>
              <a:t>School of Information / Informatics</a:t>
            </a:r>
          </a:p>
          <a:p>
            <a:pPr>
              <a:defRPr sz="3800">
                <a:solidFill>
                  <a:srgbClr val="FFFB00"/>
                </a:solidFill>
              </a:defRPr>
            </a:pPr>
            <a:r>
              <a:t>www.dr-chuck.com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1998</a:t>
            </a:r>
          </a:p>
        </p:txBody>
      </p:sp>
      <p:pic>
        <p:nvPicPr>
          <p:cNvPr id="171" name="his40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4800" y="139700"/>
            <a:ext cx="11303000" cy="8483899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8046370" y="4244752"/>
            <a:ext cx="1842503" cy="1959117"/>
          </a:xfrm>
          <a:prstGeom prst="line">
            <a:avLst/>
          </a:prstGeom>
          <a:ln w="139700">
            <a:solidFill>
              <a:srgbClr val="0433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" name="Shape 173"/>
          <p:cNvSpPr/>
          <p:nvPr/>
        </p:nvSpPr>
        <p:spPr>
          <a:xfrm>
            <a:off x="10024690" y="5740400"/>
            <a:ext cx="3071987" cy="7239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>
                <a:solidFill>
                  <a:srgbClr val="0433FF"/>
                </a:solidFill>
              </a:defRPr>
            </a:lvl1pPr>
          </a:lstStyle>
          <a:p>
            <a:pPr/>
            <a:r>
              <a:t>You are Here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1999</a:t>
            </a:r>
          </a:p>
        </p:txBody>
      </p:sp>
      <p:pic>
        <p:nvPicPr>
          <p:cNvPr id="176" name="university-of-michigan_log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5200" y="2565400"/>
            <a:ext cx="6705600" cy="421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1999</a:t>
            </a:r>
          </a:p>
        </p:txBody>
      </p:sp>
      <p:pic>
        <p:nvPicPr>
          <p:cNvPr id="179" name="syncomat-kunz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5454" y="508000"/>
            <a:ext cx="12065001" cy="78822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1999</a:t>
            </a:r>
          </a:p>
        </p:txBody>
      </p:sp>
      <p:pic>
        <p:nvPicPr>
          <p:cNvPr id="182" name="Snapshot 2009-04-22 11-08-3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9900" y="635000"/>
            <a:ext cx="7759700" cy="582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Snapshot 2009-04-22 11-09-0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5500" y="3035300"/>
            <a:ext cx="7696200" cy="570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10473407" y="812800"/>
            <a:ext cx="3749353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Robert Cailliau</a:t>
            </a:r>
          </a:p>
          <a:p>
            <a:pPr/>
            <a:r>
              <a:t>co-Inventor of the </a:t>
            </a:r>
          </a:p>
          <a:p>
            <a:pPr/>
            <a:r>
              <a:t>World-Wide Web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2000</a:t>
            </a:r>
          </a:p>
        </p:txBody>
      </p:sp>
      <p:pic>
        <p:nvPicPr>
          <p:cNvPr id="187" name="Snapshot 2009-04-22 11-10-4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8400" y="723900"/>
            <a:ext cx="10020300" cy="708031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2394669" y="8216900"/>
            <a:ext cx="12642429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B00"/>
                </a:solidFill>
              </a:defRPr>
            </a:lvl1pPr>
          </a:lstStyle>
          <a:p>
            <a:pPr/>
            <a:r>
              <a:t>http://www-personal.umich.edu/~csev/csev/projects/cb2k/index.htm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2001</a:t>
            </a:r>
          </a:p>
        </p:txBody>
      </p:sp>
      <p:sp>
        <p:nvSpPr>
          <p:cNvPr id="191" name="Shape 191"/>
          <p:cNvSpPr/>
          <p:nvPr/>
        </p:nvSpPr>
        <p:spPr>
          <a:xfrm>
            <a:off x="2173771" y="3994150"/>
            <a:ext cx="118999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/>
            </a:pPr>
            <a:r>
              <a:t>Microsoft Exchange + Learning Modules =</a:t>
            </a:r>
          </a:p>
          <a:p>
            <a:pPr>
              <a:defRPr sz="4500"/>
            </a:pPr>
          </a:p>
          <a:p>
            <a:pPr>
              <a:defRPr sz="5200">
                <a:solidFill>
                  <a:srgbClr val="FFFB00"/>
                </a:solidFill>
              </a:defRPr>
            </a:pPr>
            <a:r>
              <a:t>Microsoft Learning Network (MLN)</a:t>
            </a:r>
          </a:p>
        </p:txBody>
      </p:sp>
      <p:pic>
        <p:nvPicPr>
          <p:cNvPr id="192" name="microsoft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4642" y="1964428"/>
            <a:ext cx="3429001" cy="994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napshot 2009-04-22 12-47-1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1000" y="406400"/>
            <a:ext cx="5918200" cy="424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Snapshot 2009-04-22 12-47-5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20200" y="4797755"/>
            <a:ext cx="6019801" cy="3991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Snapshot 2009-04-22 12-48-39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09888" y="1839583"/>
            <a:ext cx="5270501" cy="374841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2002</a:t>
            </a:r>
          </a:p>
        </p:txBody>
      </p:sp>
      <p:pic>
        <p:nvPicPr>
          <p:cNvPr id="198" name="Ford.g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10000" y="6445535"/>
            <a:ext cx="2895601" cy="1110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2003</a:t>
            </a:r>
          </a:p>
        </p:txBody>
      </p:sp>
      <p:pic>
        <p:nvPicPr>
          <p:cNvPr id="201" name="ocw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900" y="1320289"/>
            <a:ext cx="8978900" cy="1321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napshot 2009-04-22 12-59-4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32900" y="3543300"/>
            <a:ext cx="6197600" cy="497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Snapshot 2009-04-22 13-01-09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35200" y="3959659"/>
            <a:ext cx="5765800" cy="4396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2003</a:t>
            </a:r>
          </a:p>
        </p:txBody>
      </p:sp>
      <p:pic>
        <p:nvPicPr>
          <p:cNvPr id="206" name="chef_page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6400" y="520700"/>
            <a:ext cx="10566400" cy="8097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Snapshot 2009-04-22 13-11-2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700" y="1257300"/>
            <a:ext cx="2540000" cy="2072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0" y="0"/>
            <a:ext cx="12886268" cy="96647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Welcome</a:t>
            </a:r>
          </a:p>
        </p:txBody>
      </p:sp>
      <p:pic>
        <p:nvPicPr>
          <p:cNvPr id="139" name="Snapshot 2009-04-22 16-28-3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3700" y="901700"/>
            <a:ext cx="10147300" cy="7322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2004</a:t>
            </a:r>
          </a:p>
        </p:txBody>
      </p:sp>
      <p:pic>
        <p:nvPicPr>
          <p:cNvPr id="213" name="sakai-logo-big-l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438" y="800100"/>
            <a:ext cx="4317400" cy="269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hiroyukiSa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6500" y="2270125"/>
            <a:ext cx="7912101" cy="5934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2004</a:t>
            </a:r>
          </a:p>
        </p:txBody>
      </p:sp>
      <p:pic>
        <p:nvPicPr>
          <p:cNvPr id="217" name="sakai-logo-big-l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9138" y="850900"/>
            <a:ext cx="4317400" cy="269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blackboard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7300" y="774700"/>
            <a:ext cx="3128313" cy="269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s-global-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27900" y="4184650"/>
            <a:ext cx="1600200" cy="226695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4880288" y="6908800"/>
            <a:ext cx="649058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solidFill>
                  <a:srgbClr val="FFFB00"/>
                </a:solidFill>
              </a:defRPr>
            </a:lvl1pPr>
          </a:lstStyle>
          <a:p>
            <a:pPr/>
            <a:r>
              <a:t>Learning Tools Interoperability</a:t>
            </a:r>
          </a:p>
        </p:txBody>
      </p:sp>
      <p:sp>
        <p:nvSpPr>
          <p:cNvPr id="221" name="Shape 221"/>
          <p:cNvSpPr/>
          <p:nvPr/>
        </p:nvSpPr>
        <p:spPr>
          <a:xfrm>
            <a:off x="6527800" y="1498600"/>
            <a:ext cx="2984500" cy="1231900"/>
          </a:xfrm>
          <a:prstGeom prst="leftRightArrow">
            <a:avLst>
              <a:gd name="adj1" fmla="val 32000"/>
              <a:gd name="adj2" fmla="val 45361"/>
            </a:avLst>
          </a:prstGeom>
          <a:blipFill>
            <a:blip r:embed="rId5"/>
          </a:blip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2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2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" grpId="4"/>
      <p:bldP build="whole" bldLvl="1" animBg="1" rev="0" advAuto="0" spid="218" grpId="2"/>
      <p:bldP build="whole" bldLvl="1" animBg="1" rev="0" advAuto="0" spid="221" grpId="1"/>
      <p:bldP build="whole" bldLvl="1" animBg="1" rev="0" advAuto="0" spid="219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2004</a:t>
            </a:r>
          </a:p>
        </p:txBody>
      </p:sp>
      <p:pic>
        <p:nvPicPr>
          <p:cNvPr id="224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4800" y="609600"/>
            <a:ext cx="10566401" cy="792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200" y="508000"/>
            <a:ext cx="12801600" cy="8132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04866" y="4724400"/>
            <a:ext cx="3522134" cy="264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2005</a:t>
            </a:r>
          </a:p>
        </p:txBody>
      </p:sp>
      <p:pic>
        <p:nvPicPr>
          <p:cNvPr id="230" name="sakai-logo-big-l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3538" y="1612900"/>
            <a:ext cx="2199431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s-global-lo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42500" y="5276850"/>
            <a:ext cx="1600200" cy="226695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8488281" y="8001000"/>
            <a:ext cx="4303801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solidFill>
                  <a:srgbClr val="FFFB00"/>
                </a:solidFill>
              </a:defRPr>
            </a:lvl1pPr>
          </a:lstStyle>
          <a:p>
            <a:pPr/>
            <a:r>
              <a:t>Common Cartridge</a:t>
            </a:r>
          </a:p>
        </p:txBody>
      </p:sp>
      <p:pic>
        <p:nvPicPr>
          <p:cNvPr id="233" name="mcgraw-hill-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46700" y="596900"/>
            <a:ext cx="2540000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earson_ed_100_log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3600" y="3235613"/>
            <a:ext cx="2197101" cy="1298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blackboard-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141200" y="1193800"/>
            <a:ext cx="3128313" cy="269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napshot 2009-04-22 19-24-5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67300" y="1790700"/>
            <a:ext cx="2819400" cy="100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oreilly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48100" y="3377622"/>
            <a:ext cx="4038601" cy="826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27-04-05_1121001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327400" y="6080125"/>
            <a:ext cx="3035300" cy="2276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houghton-mifflen-logo.gi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09800" y="4787900"/>
            <a:ext cx="3797300" cy="83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thompson-logo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95300" y="482600"/>
            <a:ext cx="4038600" cy="6731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 rot="2272498">
            <a:off x="8077199" y="4267199"/>
            <a:ext cx="1270001" cy="1270001"/>
          </a:xfrm>
          <a:prstGeom prst="rightArrow">
            <a:avLst>
              <a:gd name="adj1" fmla="val 32000"/>
              <a:gd name="adj2" fmla="val 44000"/>
            </a:avLst>
          </a:prstGeom>
          <a:blipFill>
            <a:blip r:embed="rId12"/>
          </a:blip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2" name="Shape 242"/>
          <p:cNvSpPr/>
          <p:nvPr/>
        </p:nvSpPr>
        <p:spPr>
          <a:xfrm rot="8099998">
            <a:off x="11584495" y="4307392"/>
            <a:ext cx="1270001" cy="1270001"/>
          </a:xfrm>
          <a:prstGeom prst="rightArrow">
            <a:avLst>
              <a:gd name="adj1" fmla="val 32000"/>
              <a:gd name="adj2" fmla="val 44000"/>
            </a:avLst>
          </a:prstGeom>
          <a:blipFill>
            <a:blip r:embed="rId12"/>
          </a:blip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3" name="Shape 243"/>
          <p:cNvSpPr/>
          <p:nvPr/>
        </p:nvSpPr>
        <p:spPr>
          <a:xfrm>
            <a:off x="9503934" y="1778000"/>
            <a:ext cx="1446499" cy="102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300">
                <a:solidFill>
                  <a:srgbClr val="FF2600"/>
                </a:solidFill>
              </a:defRPr>
            </a:lvl1pPr>
          </a:lstStyle>
          <a:p>
            <a:pPr/>
            <a:r>
              <a:t>?????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1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1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1" grpId="3"/>
      <p:bldP build="whole" bldLvl="1" animBg="1" rev="0" advAuto="0" spid="243" grpId="2"/>
      <p:bldP build="whole" bldLvl="1" animBg="1" rev="0" advAuto="0" spid="232" grpId="4"/>
      <p:bldP build="whole" bldLvl="1" animBg="1" rev="0" advAuto="0" spid="235" grpId="1"/>
      <p:bldP build="whole" bldLvl="1" animBg="1" rev="0" advAuto="0" spid="241" grpId="5"/>
      <p:bldP build="whole" bldLvl="1" animBg="1" rev="0" advAuto="0" spid="242" grpId="6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xfrm>
            <a:off x="482600" y="1866900"/>
            <a:ext cx="6337300" cy="4800600"/>
          </a:xfrm>
          <a:prstGeom prst="rect">
            <a:avLst/>
          </a:prstGeom>
        </p:spPr>
        <p:txBody>
          <a:bodyPr/>
          <a:lstStyle/>
          <a:p>
            <a:pPr>
              <a:defRPr sz="6300">
                <a:solidFill>
                  <a:srgbClr val="FF40FF"/>
                </a:solidFill>
              </a:defRPr>
            </a:pPr>
            <a:r>
              <a:t>IMS Tools Interoperability</a:t>
            </a:r>
          </a:p>
          <a:p>
            <a:pPr>
              <a:defRPr sz="6300">
                <a:solidFill>
                  <a:srgbClr val="FF40FF"/>
                </a:solidFill>
              </a:defRPr>
            </a:pPr>
            <a:r>
              <a:t>Demonstrator</a:t>
            </a:r>
          </a:p>
          <a:p>
            <a:pPr>
              <a:defRPr sz="6300">
                <a:solidFill>
                  <a:srgbClr val="FF40FF"/>
                </a:solidFill>
              </a:defRPr>
            </a:pPr>
            <a:r>
              <a:t>Sheffield, UK</a:t>
            </a:r>
          </a:p>
        </p:txBody>
      </p:sp>
      <p:sp>
        <p:nvSpPr>
          <p:cNvPr id="246" name="Shape 246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2005</a:t>
            </a:r>
          </a:p>
        </p:txBody>
      </p:sp>
      <p:pic>
        <p:nvPicPr>
          <p:cNvPr id="247" name="21-06-05_15460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0600" y="1098550"/>
            <a:ext cx="7747000" cy="5810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s-global-lo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67858" y="7340600"/>
            <a:ext cx="1030942" cy="146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10006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2006</a:t>
            </a:r>
          </a:p>
        </p:txBody>
      </p:sp>
      <p:pic>
        <p:nvPicPr>
          <p:cNvPr id="251" name="03-05-07_172923_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800" y="215900"/>
            <a:ext cx="4080934" cy="306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03-05-07_180531_0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0" y="5181600"/>
            <a:ext cx="4305301" cy="3228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04-05-07_131710_0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20500" y="304800"/>
            <a:ext cx="3962401" cy="297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04-05-07_111642_0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09700" y="3984625"/>
            <a:ext cx="4559301" cy="3419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03-05-07_201456_01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73800" y="469900"/>
            <a:ext cx="3962401" cy="297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03-05-07_180331_01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303000" y="3889375"/>
            <a:ext cx="4838700" cy="3629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napshot 2009-02-04 07-55-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812800"/>
            <a:ext cx="14109701" cy="7499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Snapshot 2009-02-04 07-53-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500" y="5140876"/>
            <a:ext cx="4648200" cy="1094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Snapshot 2009-02-04 07-54-4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9500" y="6197600"/>
            <a:ext cx="4652010" cy="209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7049864" y="7594600"/>
            <a:ext cx="5237039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Dr. Chuck Travel 2004-2006</a:t>
            </a:r>
          </a:p>
        </p:txBody>
      </p:sp>
      <p:pic>
        <p:nvPicPr>
          <p:cNvPr id="262" name="sakaiger-at-tilburg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99600" y="1238250"/>
            <a:ext cx="2861734" cy="214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7947533" y="81534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2006</a:t>
            </a:r>
          </a:p>
        </p:txBody>
      </p:sp>
      <p:pic>
        <p:nvPicPr>
          <p:cNvPr id="265" name="sakai-logo-big-l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6437" y="1352339"/>
            <a:ext cx="3289301" cy="2051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blackboard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77409" y="1346200"/>
            <a:ext cx="2390504" cy="2057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9" name="Group 269"/>
          <p:cNvGrpSpPr/>
          <p:nvPr/>
        </p:nvGrpSpPr>
        <p:grpSpPr>
          <a:xfrm>
            <a:off x="6019800" y="698500"/>
            <a:ext cx="4902200" cy="1460500"/>
            <a:chOff x="0" y="0"/>
            <a:chExt cx="4902200" cy="1460500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4902200" cy="14605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268" name="logo.gi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8600" y="63500"/>
              <a:ext cx="4445000" cy="1333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0" name="05-12-06_205834_03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55400" y="5191125"/>
            <a:ext cx="4457700" cy="3343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06-12-06_100405_01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6000" y="5191125"/>
            <a:ext cx="4457700" cy="3343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06-12-06_160120_01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35700" y="2616200"/>
            <a:ext cx="4457700" cy="3343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2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8200" y="2209800"/>
            <a:ext cx="4667250" cy="560070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2007</a:t>
            </a:r>
          </a:p>
        </p:txBody>
      </p:sp>
      <p:pic>
        <p:nvPicPr>
          <p:cNvPr id="276" name="Snapshot 2009-04-23 10-21-0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500" y="1562100"/>
            <a:ext cx="6642100" cy="3543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/>
            <a:r>
              <a:t>A Wandering Tale...</a:t>
            </a:r>
          </a:p>
        </p:txBody>
      </p:sp>
      <p:sp>
        <p:nvSpPr>
          <p:cNvPr id="142" name="Shape 142"/>
          <p:cNvSpPr/>
          <p:nvPr/>
        </p:nvSpPr>
        <p:spPr>
          <a:xfrm>
            <a:off x="3382286" y="4159250"/>
            <a:ext cx="9486901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>
                <a:solidFill>
                  <a:srgbClr val="FFFB00"/>
                </a:solidFill>
              </a:defRPr>
            </a:lvl1pPr>
          </a:lstStyle>
          <a:p>
            <a:pPr/>
            <a:r>
              <a:t>One teacher’s experiences wrestling with technology over 15 years or so...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xfrm>
            <a:off x="1155700" y="241300"/>
            <a:ext cx="13931900" cy="1905000"/>
          </a:xfrm>
          <a:prstGeom prst="rect">
            <a:avLst/>
          </a:prstGeom>
        </p:spPr>
        <p:txBody>
          <a:bodyPr/>
          <a:lstStyle/>
          <a:p>
            <a:pPr/>
            <a:r>
              <a:t>Self-Service Exit Interview</a:t>
            </a:r>
          </a:p>
        </p:txBody>
      </p:sp>
      <p:pic>
        <p:nvPicPr>
          <p:cNvPr id="279" name="600px-Yes_check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900" y="2095500"/>
            <a:ext cx="1079500" cy="1079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hape 280"/>
          <p:cNvSpPr/>
          <p:nvPr/>
        </p:nvSpPr>
        <p:spPr>
          <a:xfrm>
            <a:off x="2400386" y="2470150"/>
            <a:ext cx="13716001" cy="632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300"/>
            </a:pPr>
            <a:r>
              <a:t>Bring enterprise-level open source LMS into the Market</a:t>
            </a:r>
          </a:p>
          <a:p>
            <a:pPr algn="l">
              <a:defRPr sz="4300"/>
            </a:pPr>
          </a:p>
          <a:p>
            <a:pPr algn="l">
              <a:defRPr sz="4300"/>
            </a:pPr>
            <a:r>
              <a:t>Collect bright worldwide developer community and achieve sufficient adoption for sustainability</a:t>
            </a:r>
          </a:p>
          <a:p>
            <a:pPr algn="l">
              <a:defRPr sz="4300"/>
            </a:pPr>
          </a:p>
          <a:p>
            <a:pPr algn="l">
              <a:defRPr sz="4300"/>
            </a:pPr>
            <a:r>
              <a:t>Focus on ease of adding new tools</a:t>
            </a:r>
          </a:p>
          <a:p>
            <a:pPr algn="l">
              <a:defRPr sz="4300"/>
            </a:pPr>
          </a:p>
          <a:p>
            <a:pPr algn="l">
              <a:defRPr sz="4300"/>
            </a:pPr>
            <a:r>
              <a:t>Create market to enable the free exchange between teachers</a:t>
            </a:r>
          </a:p>
          <a:p>
            <a:pPr algn="l">
              <a:defRPr sz="4300"/>
            </a:pPr>
          </a:p>
          <a:p>
            <a:pPr algn="l">
              <a:defRPr sz="4300"/>
            </a:pPr>
            <a:r>
              <a:t>Get teachers writing tools</a:t>
            </a:r>
          </a:p>
        </p:txBody>
      </p:sp>
      <p:pic>
        <p:nvPicPr>
          <p:cNvPr id="281" name="600px-Yes_check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900" y="3556000"/>
            <a:ext cx="1079500" cy="1079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hape 282"/>
          <p:cNvSpPr/>
          <p:nvPr/>
        </p:nvSpPr>
        <p:spPr>
          <a:xfrm>
            <a:off x="1557908" y="5435600"/>
            <a:ext cx="42215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300">
                <a:solidFill>
                  <a:srgbClr val="FFFB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283" name="Shape 283"/>
          <p:cNvSpPr/>
          <p:nvPr/>
        </p:nvSpPr>
        <p:spPr>
          <a:xfrm>
            <a:off x="1400168" y="6654800"/>
            <a:ext cx="73000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300">
                <a:solidFill>
                  <a:srgbClr val="FFFB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??</a:t>
            </a:r>
          </a:p>
        </p:txBody>
      </p:sp>
      <p:sp>
        <p:nvSpPr>
          <p:cNvPr id="284" name="Shape 284"/>
          <p:cNvSpPr/>
          <p:nvPr/>
        </p:nvSpPr>
        <p:spPr>
          <a:xfrm>
            <a:off x="1372595" y="7874000"/>
            <a:ext cx="79758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300">
                <a:solidFill>
                  <a:srgbClr val="FF26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X</a:t>
            </a:r>
          </a:p>
        </p:txBody>
      </p:sp>
      <p:pic>
        <p:nvPicPr>
          <p:cNvPr id="285" name="sakai_lo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43000" y="647700"/>
            <a:ext cx="1905000" cy="109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walled_garde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6924" y="2971800"/>
            <a:ext cx="5729435" cy="4292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hape 288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2007</a:t>
            </a:r>
          </a:p>
        </p:txBody>
      </p:sp>
      <p:pic>
        <p:nvPicPr>
          <p:cNvPr id="289" name="ctools-hierarchy-breadcrumb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" y="876300"/>
            <a:ext cx="8953500" cy="530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03-05-07_180531_0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5000" y="4648200"/>
            <a:ext cx="4305301" cy="3228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escapehatch259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8200" y="1562100"/>
            <a:ext cx="4419600" cy="5727700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2007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12626054" y="4629150"/>
            <a:ext cx="2542859" cy="309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100">
                <a:solidFill>
                  <a:srgbClr val="00F900"/>
                </a:solidFill>
              </a:defRPr>
            </a:pPr>
            <a:r>
              <a:t>Teach</a:t>
            </a:r>
          </a:p>
          <a:p>
            <a:pPr>
              <a:defRPr sz="5100">
                <a:solidFill>
                  <a:srgbClr val="00F900"/>
                </a:solidFill>
              </a:defRPr>
            </a:pPr>
            <a:r>
              <a:t>Relax</a:t>
            </a:r>
          </a:p>
          <a:p>
            <a:pPr>
              <a:defRPr sz="5100">
                <a:solidFill>
                  <a:srgbClr val="00F900"/>
                </a:solidFill>
              </a:defRPr>
            </a:pPr>
            <a:r>
              <a:t>Reflect</a:t>
            </a:r>
          </a:p>
          <a:p>
            <a:pPr>
              <a:defRPr sz="5100">
                <a:solidFill>
                  <a:srgbClr val="00F900"/>
                </a:solidFill>
              </a:defRPr>
            </a:pPr>
            <a:r>
              <a:t>Recharge</a:t>
            </a:r>
          </a:p>
        </p:txBody>
      </p:sp>
      <p:pic>
        <p:nvPicPr>
          <p:cNvPr id="296" name="IMG_017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4400" y="465666"/>
            <a:ext cx="2260600" cy="301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G_017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7500" y="2527300"/>
            <a:ext cx="3276600" cy="2457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IMG_017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07400" y="4648200"/>
            <a:ext cx="2933700" cy="391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G_0223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7100" y="546100"/>
            <a:ext cx="2686050" cy="358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G_0248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6194425"/>
            <a:ext cx="3441701" cy="2581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G_0279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23700" y="568325"/>
            <a:ext cx="3289300" cy="2466975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533040" y="7848600"/>
            <a:ext cx="2090887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2007-2008</a:t>
            </a:r>
          </a:p>
        </p:txBody>
      </p:sp>
      <p:pic>
        <p:nvPicPr>
          <p:cNvPr id="303" name="01 Mother Joy.mov"/>
          <p:cNvPicPr>
            <a:picLocks noChangeAspect="0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1460500" y="5651500"/>
            <a:ext cx="673100" cy="67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293333" fill="hold"/>
                                        <p:tgtEl>
                                          <p:spTgt spid="3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1" dur="4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303"/>
                </p:tgtEl>
              </p:cMediaNode>
            </p:audio>
          </p:childTnLst>
        </p:cTn>
      </p:par>
    </p:tnLst>
    <p:bldLst>
      <p:bldP build="whole" bldLvl="1" animBg="1" rev="0" advAuto="0" spid="295" grpId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2008</a:t>
            </a:r>
          </a:p>
        </p:txBody>
      </p:sp>
      <p:pic>
        <p:nvPicPr>
          <p:cNvPr id="306" name="Snapshot 2009-04-22 20-26-2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584200"/>
            <a:ext cx="7988300" cy="588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Snapshot 2009-04-22 20-24-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0377" y="3213598"/>
            <a:ext cx="6851823" cy="513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2008</a:t>
            </a:r>
          </a:p>
        </p:txBody>
      </p:sp>
      <p:pic>
        <p:nvPicPr>
          <p:cNvPr id="310" name="Snapshot 2009-04-22 16-27-3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-609600"/>
            <a:ext cx="6248400" cy="462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Snapshot 2009-04-22 16-28-3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55100" y="482600"/>
            <a:ext cx="6159500" cy="444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Snapshot 2009-04-22 16-30-2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43500" y="4406900"/>
            <a:ext cx="6172200" cy="4495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ims-global-log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0" y="3435350"/>
            <a:ext cx="1600200" cy="226695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hape 315"/>
          <p:cNvSpPr/>
          <p:nvPr/>
        </p:nvSpPr>
        <p:spPr>
          <a:xfrm>
            <a:off x="10219097" y="7086600"/>
            <a:ext cx="2759373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>
                <a:solidFill>
                  <a:srgbClr val="FFFB00"/>
                </a:solidFill>
              </a:defRPr>
            </a:lvl1pPr>
          </a:lstStyle>
          <a:p>
            <a:pPr/>
            <a:r>
              <a:t>Standards</a:t>
            </a:r>
          </a:p>
        </p:txBody>
      </p:sp>
      <p:sp>
        <p:nvSpPr>
          <p:cNvPr id="316" name="Shape 316"/>
          <p:cNvSpPr/>
          <p:nvPr/>
        </p:nvSpPr>
        <p:spPr>
          <a:xfrm>
            <a:off x="2131404" y="1295400"/>
            <a:ext cx="3449564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>
                <a:solidFill>
                  <a:srgbClr val="FFFB00"/>
                </a:solidFill>
              </a:defRPr>
            </a:lvl1pPr>
          </a:lstStyle>
          <a:p>
            <a:pPr/>
            <a:r>
              <a:t>Commercial</a:t>
            </a:r>
          </a:p>
        </p:txBody>
      </p:sp>
      <p:sp>
        <p:nvSpPr>
          <p:cNvPr id="317" name="Shape 317"/>
          <p:cNvSpPr/>
          <p:nvPr/>
        </p:nvSpPr>
        <p:spPr>
          <a:xfrm>
            <a:off x="3172389" y="6591300"/>
            <a:ext cx="3734185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>
                <a:solidFill>
                  <a:srgbClr val="FFFB00"/>
                </a:solidFill>
              </a:defRPr>
            </a:lvl1pPr>
          </a:lstStyle>
          <a:p>
            <a:pPr/>
            <a:r>
              <a:t>Open Source</a:t>
            </a:r>
          </a:p>
        </p:txBody>
      </p:sp>
      <p:sp>
        <p:nvSpPr>
          <p:cNvPr id="318" name="Shape 318"/>
          <p:cNvSpPr/>
          <p:nvPr/>
        </p:nvSpPr>
        <p:spPr>
          <a:xfrm>
            <a:off x="10740345" y="5600700"/>
            <a:ext cx="1278094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>
                <a:solidFill>
                  <a:srgbClr val="FFFB00"/>
                </a:solidFill>
              </a:defRPr>
            </a:lvl1pPr>
          </a:lstStyle>
          <a:p>
            <a:pPr/>
            <a:r>
              <a:t>LMS</a:t>
            </a:r>
          </a:p>
        </p:txBody>
      </p:sp>
      <p:sp>
        <p:nvSpPr>
          <p:cNvPr id="319" name="Shape 319"/>
          <p:cNvSpPr/>
          <p:nvPr/>
        </p:nvSpPr>
        <p:spPr>
          <a:xfrm>
            <a:off x="11574273" y="4127500"/>
            <a:ext cx="2869147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>
                <a:solidFill>
                  <a:srgbClr val="FFFB00"/>
                </a:solidFill>
              </a:defRPr>
            </a:lvl1pPr>
          </a:lstStyle>
          <a:p>
            <a:pPr/>
            <a:r>
              <a:t>Publishers</a:t>
            </a:r>
          </a:p>
        </p:txBody>
      </p:sp>
      <p:sp>
        <p:nvSpPr>
          <p:cNvPr id="320" name="Shape 320"/>
          <p:cNvSpPr/>
          <p:nvPr/>
        </p:nvSpPr>
        <p:spPr>
          <a:xfrm>
            <a:off x="6330453" y="8420100"/>
            <a:ext cx="360246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www.imsglobal.org</a:t>
            </a:r>
          </a:p>
        </p:txBody>
      </p:sp>
      <p:sp>
        <p:nvSpPr>
          <p:cNvPr id="321" name="Shape 321"/>
          <p:cNvSpPr/>
          <p:nvPr/>
        </p:nvSpPr>
        <p:spPr>
          <a:xfrm>
            <a:off x="2039835" y="4159250"/>
            <a:ext cx="2265493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100">
                <a:solidFill>
                  <a:srgbClr val="FFFB00"/>
                </a:solidFill>
              </a:defRPr>
            </a:pPr>
            <a:r>
              <a:t>Common</a:t>
            </a:r>
          </a:p>
          <a:p>
            <a:pPr>
              <a:defRPr sz="4100">
                <a:solidFill>
                  <a:srgbClr val="FFFB00"/>
                </a:solidFill>
              </a:defRPr>
            </a:pPr>
            <a:r>
              <a:t>Cartridge</a:t>
            </a:r>
          </a:p>
        </p:txBody>
      </p:sp>
      <p:sp>
        <p:nvSpPr>
          <p:cNvPr id="322" name="Shape 322"/>
          <p:cNvSpPr/>
          <p:nvPr/>
        </p:nvSpPr>
        <p:spPr>
          <a:xfrm>
            <a:off x="7287691" y="952500"/>
            <a:ext cx="3350624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100">
                <a:solidFill>
                  <a:srgbClr val="FFFB00"/>
                </a:solidFill>
              </a:defRPr>
            </a:pPr>
            <a:r>
              <a:t>Tools</a:t>
            </a:r>
          </a:p>
          <a:p>
            <a:pPr>
              <a:defRPr sz="4100">
                <a:solidFill>
                  <a:srgbClr val="FFFB00"/>
                </a:solidFill>
              </a:defRPr>
            </a:pPr>
            <a:r>
              <a:t>Interoperability</a:t>
            </a:r>
          </a:p>
        </p:txBody>
      </p:sp>
      <p:sp>
        <p:nvSpPr>
          <p:cNvPr id="323" name="Shape 323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2008</a:t>
            </a:r>
          </a:p>
        </p:txBody>
      </p:sp>
      <p:pic>
        <p:nvPicPr>
          <p:cNvPr id="324" name="csev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42800" y="508000"/>
            <a:ext cx="2617483" cy="334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/>
            <a:r>
              <a:t>Standards</a:t>
            </a:r>
          </a:p>
        </p:txBody>
      </p:sp>
      <p:sp>
        <p:nvSpPr>
          <p:cNvPr id="327" name="Shape 3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600"/>
            </a:pPr>
            <a:r>
              <a:rPr>
                <a:solidFill>
                  <a:srgbClr val="FF40FF"/>
                </a:solidFill>
              </a:rPr>
              <a:t>IMS Tools Interoperability </a:t>
            </a:r>
            <a:r>
              <a:t>- Allows tools and content from multiple servers to be mashed up across the web</a:t>
            </a:r>
          </a:p>
          <a:p>
            <a:pPr>
              <a:defRPr sz="4600"/>
            </a:pPr>
            <a:r>
              <a:rPr>
                <a:solidFill>
                  <a:srgbClr val="FF40FF"/>
                </a:solidFill>
              </a:rPr>
              <a:t>IMS Common Cartridge</a:t>
            </a:r>
            <a:r>
              <a:t> - Allows an interoperable cross-Learning System Import and Export of an entire class</a:t>
            </a:r>
          </a:p>
        </p:txBody>
      </p:sp>
      <p:pic>
        <p:nvPicPr>
          <p:cNvPr id="328" name="ims-global-log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84411" y="596900"/>
            <a:ext cx="1120589" cy="158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/>
            <a:r>
              <a:t>IMS Common Cartridge</a:t>
            </a:r>
          </a:p>
        </p:txBody>
      </p:sp>
      <p:sp>
        <p:nvSpPr>
          <p:cNvPr id="331" name="Shape 331"/>
          <p:cNvSpPr/>
          <p:nvPr>
            <p:ph type="body" sz="half" idx="1"/>
          </p:nvPr>
        </p:nvSpPr>
        <p:spPr>
          <a:xfrm>
            <a:off x="1155700" y="2603500"/>
            <a:ext cx="9613900" cy="5702300"/>
          </a:xfrm>
          <a:prstGeom prst="rect">
            <a:avLst/>
          </a:prstGeom>
        </p:spPr>
        <p:txBody>
          <a:bodyPr/>
          <a:lstStyle/>
          <a:p>
            <a:pPr marL="749300" indent="-533400">
              <a:defRPr sz="3900"/>
            </a:pPr>
            <a:r>
              <a:rPr>
                <a:solidFill>
                  <a:srgbClr val="00FDFF"/>
                </a:solidFill>
              </a:rPr>
              <a:t>Angel Learning</a:t>
            </a:r>
            <a:r>
              <a:t> is shipping with IMS CC</a:t>
            </a:r>
          </a:p>
          <a:p>
            <a:pPr marL="749300" indent="-533400">
              <a:defRPr sz="3900"/>
            </a:pPr>
            <a:r>
              <a:rPr>
                <a:solidFill>
                  <a:srgbClr val="00F900"/>
                </a:solidFill>
              </a:rPr>
              <a:t>D2L</a:t>
            </a:r>
            <a:r>
              <a:t> has announced support for IMS CC</a:t>
            </a:r>
          </a:p>
          <a:p>
            <a:pPr marL="749300" indent="-533400">
              <a:defRPr sz="3900"/>
            </a:pPr>
            <a:r>
              <a:t>Development of IMS CC support for </a:t>
            </a:r>
            <a:r>
              <a:rPr>
                <a:solidFill>
                  <a:srgbClr val="FF9300"/>
                </a:solidFill>
              </a:rPr>
              <a:t>Etudes</a:t>
            </a:r>
            <a:r>
              <a:t> is underway</a:t>
            </a:r>
          </a:p>
          <a:p>
            <a:pPr marL="749300" indent="-533400">
              <a:defRPr sz="3900"/>
            </a:pPr>
            <a:r>
              <a:rPr>
                <a:solidFill>
                  <a:srgbClr val="FF2600"/>
                </a:solidFill>
              </a:rPr>
              <a:t>McGraw Hill </a:t>
            </a:r>
            <a:r>
              <a:t>is producing </a:t>
            </a:r>
            <a:r>
              <a:rPr i="1">
                <a:solidFill>
                  <a:srgbClr val="FF9300"/>
                </a:solidFill>
              </a:rPr>
              <a:t>Etudes-specific</a:t>
            </a:r>
            <a:r>
              <a:t> cartridges until IMS CC Support is available</a:t>
            </a:r>
          </a:p>
        </p:txBody>
      </p:sp>
      <p:pic>
        <p:nvPicPr>
          <p:cNvPr id="332" name="angel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7000" y="2806700"/>
            <a:ext cx="3164052" cy="107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etudes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57000" y="5245100"/>
            <a:ext cx="3128320" cy="124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d2l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09400" y="4152900"/>
            <a:ext cx="2857500" cy="82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mcgraw-hill-log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57000" y="6972300"/>
            <a:ext cx="3162301" cy="91706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2009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/>
            <a:r>
              <a:t>IMS Tools Interoperability</a:t>
            </a:r>
          </a:p>
        </p:txBody>
      </p:sp>
      <p:sp>
        <p:nvSpPr>
          <p:cNvPr id="357" name="Shape 357"/>
          <p:cNvSpPr/>
          <p:nvPr/>
        </p:nvSpPr>
        <p:spPr>
          <a:xfrm>
            <a:off x="4652318" y="4132337"/>
            <a:ext cx="1469082" cy="422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63500" cap="sq">
            <a:solidFill>
              <a:srgbClr val="FF40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58" name="Shape 358"/>
          <p:cNvSpPr/>
          <p:nvPr/>
        </p:nvSpPr>
        <p:spPr>
          <a:xfrm>
            <a:off x="3855262" y="5485653"/>
            <a:ext cx="2266139" cy="400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63500" cap="sq">
            <a:solidFill>
              <a:srgbClr val="FF40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59" name="Shape 359"/>
          <p:cNvSpPr/>
          <p:nvPr/>
        </p:nvSpPr>
        <p:spPr>
          <a:xfrm>
            <a:off x="6208107" y="6210300"/>
            <a:ext cx="853287" cy="86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63500" cap="sq">
            <a:solidFill>
              <a:srgbClr val="FF40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60" name="Shape 360"/>
          <p:cNvSpPr/>
          <p:nvPr/>
        </p:nvSpPr>
        <p:spPr>
          <a:xfrm>
            <a:off x="9289142" y="6210300"/>
            <a:ext cx="1625601" cy="1511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63500" cap="sq">
            <a:solidFill>
              <a:srgbClr val="FF40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61" name="Shape 361"/>
          <p:cNvSpPr/>
          <p:nvPr/>
        </p:nvSpPr>
        <p:spPr>
          <a:xfrm>
            <a:off x="10134600" y="5541112"/>
            <a:ext cx="1473200" cy="301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63500" cap="sq">
            <a:solidFill>
              <a:srgbClr val="FF40FF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62" name="Shape 362"/>
          <p:cNvSpPr/>
          <p:nvPr/>
        </p:nvSpPr>
        <p:spPr>
          <a:xfrm>
            <a:off x="10134600" y="3778186"/>
            <a:ext cx="2255156" cy="715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63500" cap="sq">
            <a:solidFill>
              <a:srgbClr val="FF40FF"/>
            </a:solidFill>
            <a:miter lim="400000"/>
          </a:ln>
        </p:spPr>
        <p:txBody>
          <a:bodyPr/>
          <a:lstStyle/>
          <a:p>
            <a:pPr/>
          </a:p>
        </p:txBody>
      </p:sp>
      <p:grpSp>
        <p:nvGrpSpPr>
          <p:cNvPr id="347" name="Group 347"/>
          <p:cNvGrpSpPr/>
          <p:nvPr/>
        </p:nvGrpSpPr>
        <p:grpSpPr>
          <a:xfrm>
            <a:off x="6121400" y="4051300"/>
            <a:ext cx="4013200" cy="2159000"/>
            <a:chOff x="0" y="0"/>
            <a:chExt cx="4013200" cy="2159000"/>
          </a:xfrm>
        </p:grpSpPr>
        <p:sp>
          <p:nvSpPr>
            <p:cNvPr id="346" name="Shape 346"/>
            <p:cNvSpPr/>
            <p:nvPr/>
          </p:nvSpPr>
          <p:spPr>
            <a:xfrm>
              <a:off x="50800" y="50800"/>
              <a:ext cx="3911600" cy="2057400"/>
            </a:xfrm>
            <a:prstGeom prst="roundRect">
              <a:avLst>
                <a:gd name="adj" fmla="val 9259"/>
              </a:avLst>
            </a:prstGeom>
            <a:solidFill>
              <a:srgbClr val="0433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IMS LTI </a:t>
              </a:r>
            </a:p>
            <a:p>
              <a:pPr>
                <a:defRPr sz="42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Tool</a:t>
              </a:r>
            </a:p>
          </p:txBody>
        </p:sp>
        <p:pic>
          <p:nvPicPr>
            <p:cNvPr id="345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013200" cy="2159000"/>
            </a:xfrm>
            <a:prstGeom prst="rect">
              <a:avLst/>
            </a:prstGeom>
            <a:effectLst/>
          </p:spPr>
        </p:pic>
      </p:grpSp>
      <p:pic>
        <p:nvPicPr>
          <p:cNvPr id="348" name="moodle-logo-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11700" y="7073900"/>
            <a:ext cx="1549400" cy="1460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sakai_large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6261" y="5460911"/>
            <a:ext cx="2159001" cy="1232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blackboard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89755" y="2717800"/>
            <a:ext cx="1800256" cy="154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angel-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07800" y="5626100"/>
            <a:ext cx="3164052" cy="107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etudes-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4000" y="3060700"/>
            <a:ext cx="3128320" cy="124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mirlearn-logo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804400" y="7721600"/>
            <a:ext cx="3149600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Shape 354"/>
          <p:cNvSpPr/>
          <p:nvPr/>
        </p:nvSpPr>
        <p:spPr>
          <a:xfrm>
            <a:off x="6570104" y="2908300"/>
            <a:ext cx="3123159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Demonstrations</a:t>
            </a:r>
          </a:p>
        </p:txBody>
      </p:sp>
      <p:sp>
        <p:nvSpPr>
          <p:cNvPr id="355" name="Shape 355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2009</a:t>
            </a:r>
          </a:p>
        </p:txBody>
      </p:sp>
      <p:sp>
        <p:nvSpPr>
          <p:cNvPr id="356" name="Shape 356"/>
          <p:cNvSpPr/>
          <p:nvPr/>
        </p:nvSpPr>
        <p:spPr>
          <a:xfrm>
            <a:off x="14320787" y="7435850"/>
            <a:ext cx="1165326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since</a:t>
            </a:r>
          </a:p>
          <a:p>
            <a:pPr/>
            <a:r>
              <a:t>2004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1996</a:t>
            </a:r>
          </a:p>
        </p:txBody>
      </p:sp>
      <p:pic>
        <p:nvPicPr>
          <p:cNvPr id="145" name="IMG_067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300" y="1213046"/>
            <a:ext cx="4813300" cy="6229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hpc2-oreilly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3100" y="990600"/>
            <a:ext cx="3696338" cy="481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Snapshot 2009-04-22 10-26-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23100" y="6108700"/>
            <a:ext cx="8615835" cy="273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Convex_3800_System_s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63300" y="1663700"/>
            <a:ext cx="4445000" cy="347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wisdom-lti-02-tri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0300" y="1041400"/>
            <a:ext cx="14320586" cy="6718301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/>
          <p:nvPr/>
        </p:nvSpPr>
        <p:spPr>
          <a:xfrm>
            <a:off x="3848100" y="3149600"/>
            <a:ext cx="11518900" cy="4483100"/>
          </a:xfrm>
          <a:prstGeom prst="rect">
            <a:avLst/>
          </a:prstGeom>
          <a:ln w="50800">
            <a:solidFill>
              <a:srgbClr val="FF40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66" name="appengine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08000" y="5943600"/>
            <a:ext cx="1803400" cy="138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etudes-lti-wiscrow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3800" y="558800"/>
            <a:ext cx="11323232" cy="8026400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/>
          <p:nvPr/>
        </p:nvSpPr>
        <p:spPr>
          <a:xfrm>
            <a:off x="5092700" y="5854700"/>
            <a:ext cx="8432800" cy="2705100"/>
          </a:xfrm>
          <a:prstGeom prst="rect">
            <a:avLst/>
          </a:prstGeom>
          <a:ln w="50800">
            <a:solidFill>
              <a:srgbClr val="FF40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70" name="appengin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15700" y="6921500"/>
            <a:ext cx="1803400" cy="138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etudes-lti-mcgraw-hi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114300"/>
            <a:ext cx="14338300" cy="891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mcgraw-hill-lo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32427" y="5952617"/>
            <a:ext cx="5092702" cy="147688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74" name="Shape 374"/>
          <p:cNvSpPr/>
          <p:nvPr/>
        </p:nvSpPr>
        <p:spPr>
          <a:xfrm>
            <a:off x="3213100" y="3708400"/>
            <a:ext cx="11950700" cy="5346700"/>
          </a:xfrm>
          <a:prstGeom prst="rect">
            <a:avLst/>
          </a:prstGeom>
          <a:ln w="50800">
            <a:solidFill>
              <a:srgbClr val="FF40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9283700" y="444500"/>
            <a:ext cx="1206500" cy="7061200"/>
          </a:xfrm>
          <a:prstGeom prst="roundRect">
            <a:avLst>
              <a:gd name="adj" fmla="val 15789"/>
            </a:avLst>
          </a:prstGeom>
          <a:solidFill>
            <a:srgbClr val="00672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7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E</a:t>
            </a:r>
            <a:br/>
            <a:r>
              <a:t>T</a:t>
            </a:r>
            <a:br/>
            <a:r>
              <a:t>U</a:t>
            </a:r>
            <a:br/>
            <a:r>
              <a:t>D</a:t>
            </a:r>
            <a:br/>
            <a:r>
              <a:t>E</a:t>
            </a:r>
            <a:br/>
            <a:r>
              <a:t>S</a:t>
            </a:r>
          </a:p>
        </p:txBody>
      </p:sp>
      <p:sp>
        <p:nvSpPr>
          <p:cNvPr id="377" name="Shape 377"/>
          <p:cNvSpPr/>
          <p:nvPr/>
        </p:nvSpPr>
        <p:spPr>
          <a:xfrm>
            <a:off x="13195300" y="1866900"/>
            <a:ext cx="1206500" cy="4267200"/>
          </a:xfrm>
          <a:prstGeom prst="roundRect">
            <a:avLst>
              <a:gd name="adj" fmla="val 15789"/>
            </a:avLst>
          </a:prstGeom>
          <a:solidFill>
            <a:srgbClr val="FF40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7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G</a:t>
            </a:r>
          </a:p>
          <a:p>
            <a:pPr>
              <a:defRPr sz="37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O</a:t>
            </a:r>
            <a:br/>
            <a:r>
              <a:t>O</a:t>
            </a:r>
            <a:br/>
            <a:r>
              <a:t>G</a:t>
            </a:r>
            <a:br/>
            <a:r>
              <a:t>L</a:t>
            </a:r>
            <a:br/>
            <a:r>
              <a:t>E</a:t>
            </a:r>
          </a:p>
        </p:txBody>
      </p:sp>
      <p:sp>
        <p:nvSpPr>
          <p:cNvPr id="378" name="Shape 378"/>
          <p:cNvSpPr/>
          <p:nvPr/>
        </p:nvSpPr>
        <p:spPr>
          <a:xfrm>
            <a:off x="7188451" y="3983021"/>
            <a:ext cx="1669862" cy="24902"/>
          </a:xfrm>
          <a:prstGeom prst="line">
            <a:avLst/>
          </a:prstGeom>
          <a:ln w="88900">
            <a:solidFill>
              <a:srgbClr val="FFFFFF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9" name="Shape 379"/>
          <p:cNvSpPr/>
          <p:nvPr/>
        </p:nvSpPr>
        <p:spPr>
          <a:xfrm>
            <a:off x="10922000" y="3980373"/>
            <a:ext cx="1777601" cy="24858"/>
          </a:xfrm>
          <a:prstGeom prst="line">
            <a:avLst/>
          </a:prstGeom>
          <a:ln w="88900">
            <a:solidFill>
              <a:srgbClr val="FFFFFF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0" name="Shape 380"/>
          <p:cNvSpPr/>
          <p:nvPr/>
        </p:nvSpPr>
        <p:spPr>
          <a:xfrm>
            <a:off x="11052869" y="2819400"/>
            <a:ext cx="1523629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Markup</a:t>
            </a:r>
          </a:p>
        </p:txBody>
      </p:sp>
      <p:grpSp>
        <p:nvGrpSpPr>
          <p:cNvPr id="383" name="Group 383"/>
          <p:cNvGrpSpPr/>
          <p:nvPr/>
        </p:nvGrpSpPr>
        <p:grpSpPr>
          <a:xfrm>
            <a:off x="1447800" y="2074212"/>
            <a:ext cx="5422902" cy="3843989"/>
            <a:chOff x="0" y="0"/>
            <a:chExt cx="5422901" cy="3843988"/>
          </a:xfrm>
        </p:grpSpPr>
        <p:pic>
          <p:nvPicPr>
            <p:cNvPr id="381" name="etudes-lti-wiscrowd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422902" cy="3843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2" name="Shape 382"/>
            <p:cNvSpPr/>
            <p:nvPr/>
          </p:nvSpPr>
          <p:spPr>
            <a:xfrm>
              <a:off x="1259027" y="2536302"/>
              <a:ext cx="4038621" cy="1295522"/>
            </a:xfrm>
            <a:prstGeom prst="rect">
              <a:avLst/>
            </a:prstGeom>
            <a:noFill/>
            <a:ln w="50800" cap="flat">
              <a:solidFill>
                <a:srgbClr val="FF40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384" name="appengin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95300" y="584200"/>
            <a:ext cx="1207782" cy="92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etudes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31200" y="7620000"/>
            <a:ext cx="3128320" cy="1244601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/>
          <p:nvPr/>
        </p:nvSpPr>
        <p:spPr>
          <a:xfrm>
            <a:off x="797433" y="6413500"/>
            <a:ext cx="6718301" cy="181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900">
                <a:solidFill>
                  <a:srgbClr val="FFFB00"/>
                </a:solidFill>
              </a:defRPr>
            </a:pPr>
            <a:r>
              <a:t>IMS Learning Tools Interoperability </a:t>
            </a:r>
          </a:p>
          <a:p>
            <a:pPr>
              <a:defRPr sz="3900">
                <a:solidFill>
                  <a:srgbClr val="FFFB00"/>
                </a:solidFill>
              </a:defRPr>
            </a:pPr>
            <a:r>
              <a:t>Technical Detail</a:t>
            </a:r>
          </a:p>
        </p:txBody>
      </p:sp>
      <p:grpSp>
        <p:nvGrpSpPr>
          <p:cNvPr id="389" name="Group 389"/>
          <p:cNvGrpSpPr/>
          <p:nvPr/>
        </p:nvGrpSpPr>
        <p:grpSpPr>
          <a:xfrm>
            <a:off x="13195300" y="6493903"/>
            <a:ext cx="1206502" cy="931918"/>
            <a:chOff x="0" y="0"/>
            <a:chExt cx="1206501" cy="931916"/>
          </a:xfrm>
        </p:grpSpPr>
        <p:sp>
          <p:nvSpPr>
            <p:cNvPr id="387" name="Shape 387"/>
            <p:cNvSpPr/>
            <p:nvPr/>
          </p:nvSpPr>
          <p:spPr>
            <a:xfrm>
              <a:off x="0" y="0"/>
              <a:ext cx="1206500" cy="931917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388" name="tsugi-logo.gi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6565" y="60857"/>
              <a:ext cx="1139937" cy="8091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body" idx="1"/>
          </p:nvPr>
        </p:nvSpPr>
        <p:spPr>
          <a:xfrm>
            <a:off x="1282700" y="2603500"/>
            <a:ext cx="13931900" cy="5702300"/>
          </a:xfrm>
          <a:prstGeom prst="rect">
            <a:avLst/>
          </a:prstGeom>
        </p:spPr>
        <p:txBody>
          <a:bodyPr/>
          <a:lstStyle/>
          <a:p>
            <a:pPr marL="1041400"/>
            <a:r>
              <a:t>Easy to Use Tool Building Environment  (ETUBE?)</a:t>
            </a:r>
          </a:p>
          <a:p>
            <a:pPr marL="1041400"/>
            <a:r>
              <a:t>Supports </a:t>
            </a:r>
            <a:r>
              <a:rPr>
                <a:solidFill>
                  <a:srgbClr val="FF9300"/>
                </a:solidFill>
              </a:rPr>
              <a:t>IMS Learning Tools Interoperability</a:t>
            </a:r>
            <a:r>
              <a:t> </a:t>
            </a:r>
          </a:p>
          <a:p>
            <a:pPr marL="1041400"/>
            <a:r>
              <a:t>Written in Python, Free, Open Source</a:t>
            </a:r>
          </a:p>
          <a:p>
            <a:pPr marL="1041400"/>
            <a:r>
              <a:t>Hostable on Google for </a:t>
            </a:r>
            <a:r>
              <a:rPr>
                <a:solidFill>
                  <a:srgbClr val="00F900"/>
                </a:solidFill>
              </a:rPr>
              <a:t>Free</a:t>
            </a:r>
          </a:p>
          <a:p>
            <a:pPr marL="1041400">
              <a:defRPr>
                <a:solidFill>
                  <a:srgbClr val="FF40FF"/>
                </a:solidFill>
              </a:defRPr>
            </a:pPr>
            <a:r>
              <a:t>Teachers writing tools - students writing tools (Thousands)</a:t>
            </a:r>
          </a:p>
        </p:txBody>
      </p:sp>
      <p:sp>
        <p:nvSpPr>
          <p:cNvPr id="392" name="Shape 392"/>
          <p:cNvSpPr/>
          <p:nvPr>
            <p:ph type="title"/>
          </p:nvPr>
        </p:nvSpPr>
        <p:spPr>
          <a:xfrm>
            <a:off x="1155700" y="342900"/>
            <a:ext cx="13931900" cy="2298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/>
            <a:r>
              <a:t>TsugiProject Goals</a:t>
            </a:r>
          </a:p>
        </p:txBody>
      </p:sp>
      <p:grpSp>
        <p:nvGrpSpPr>
          <p:cNvPr id="395" name="Group 395"/>
          <p:cNvGrpSpPr/>
          <p:nvPr/>
        </p:nvGrpSpPr>
        <p:grpSpPr>
          <a:xfrm>
            <a:off x="1587500" y="845469"/>
            <a:ext cx="2038804" cy="1574800"/>
            <a:chOff x="0" y="0"/>
            <a:chExt cx="2038803" cy="1574799"/>
          </a:xfrm>
        </p:grpSpPr>
        <p:sp>
          <p:nvSpPr>
            <p:cNvPr id="393" name="Shape 393"/>
            <p:cNvSpPr/>
            <p:nvPr/>
          </p:nvSpPr>
          <p:spPr>
            <a:xfrm>
              <a:off x="0" y="0"/>
              <a:ext cx="2038804" cy="15748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394" name="tsugi-logo.g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2485" y="102839"/>
              <a:ext cx="1926319" cy="1367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96" name="appengin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66700" y="939800"/>
            <a:ext cx="1803400" cy="138430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Shape 397"/>
          <p:cNvSpPr/>
          <p:nvPr/>
        </p:nvSpPr>
        <p:spPr>
          <a:xfrm>
            <a:off x="6080670" y="8369300"/>
            <a:ext cx="4076627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B00"/>
                </a:solidFill>
              </a:defRPr>
            </a:lvl1pPr>
          </a:lstStyle>
          <a:p>
            <a:pPr/>
            <a:r>
              <a:t>www.tsugiproject.org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using_google_app_eng_com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0" y="161130"/>
            <a:ext cx="6718301" cy="8817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appengin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74700" y="939800"/>
            <a:ext cx="1803400" cy="13843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3" name="Group 403"/>
          <p:cNvGrpSpPr/>
          <p:nvPr/>
        </p:nvGrpSpPr>
        <p:grpSpPr>
          <a:xfrm>
            <a:off x="1373186" y="1010568"/>
            <a:ext cx="1612903" cy="1245827"/>
            <a:chOff x="0" y="0"/>
            <a:chExt cx="1612901" cy="1245825"/>
          </a:xfrm>
        </p:grpSpPr>
        <p:sp>
          <p:nvSpPr>
            <p:cNvPr id="401" name="Shape 401"/>
            <p:cNvSpPr/>
            <p:nvPr/>
          </p:nvSpPr>
          <p:spPr>
            <a:xfrm>
              <a:off x="0" y="0"/>
              <a:ext cx="1612900" cy="1245826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402" name="tsugi-logo.gi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8987" y="81356"/>
              <a:ext cx="1523915" cy="1081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4" name="Shape 404"/>
          <p:cNvSpPr/>
          <p:nvPr/>
        </p:nvSpPr>
        <p:spPr>
          <a:xfrm>
            <a:off x="757584" y="4159250"/>
            <a:ext cx="2860999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/>
            </a:pPr>
            <a:r>
              <a:t>High School</a:t>
            </a:r>
          </a:p>
          <a:p>
            <a:pPr>
              <a:defRPr sz="4200"/>
            </a:pPr>
            <a:r>
              <a:t>College</a:t>
            </a:r>
          </a:p>
          <a:p>
            <a:pPr>
              <a:defRPr sz="4200"/>
            </a:pPr>
            <a:r>
              <a:t>Freshman</a:t>
            </a:r>
          </a:p>
          <a:p>
            <a:pPr>
              <a:defRPr sz="4200"/>
            </a:pPr>
            <a:r>
              <a:t>Level</a:t>
            </a:r>
          </a:p>
        </p:txBody>
      </p:sp>
      <p:sp>
        <p:nvSpPr>
          <p:cNvPr id="405" name="Shape 405"/>
          <p:cNvSpPr/>
          <p:nvPr/>
        </p:nvSpPr>
        <p:spPr>
          <a:xfrm>
            <a:off x="12810442" y="4064000"/>
            <a:ext cx="3126918" cy="321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/>
            </a:pPr>
            <a:r>
              <a:t>Programming</a:t>
            </a:r>
          </a:p>
          <a:p>
            <a:pPr>
              <a:defRPr sz="4200"/>
            </a:pPr>
            <a:r>
              <a:t>HTML</a:t>
            </a:r>
            <a:br/>
            <a:r>
              <a:t>CSS</a:t>
            </a:r>
          </a:p>
          <a:p>
            <a:pPr>
              <a:defRPr sz="4200"/>
            </a:pPr>
            <a:r>
              <a:t>Database</a:t>
            </a:r>
          </a:p>
          <a:p>
            <a:pPr>
              <a:defRPr sz="4200"/>
            </a:pPr>
            <a:r>
              <a:t>JavaScript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Snapshot 2009-04-23 09-53-5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3700" y="482600"/>
            <a:ext cx="12923584" cy="7594600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6161347" y="8343900"/>
            <a:ext cx="3940673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www.cloudsocial.org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/>
        </p:nvSpPr>
        <p:spPr>
          <a:xfrm>
            <a:off x="2740533" y="1524000"/>
            <a:ext cx="10769601" cy="234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/>
            </a:lvl1pPr>
          </a:lstStyle>
          <a:p>
            <a:pPr/>
            <a:r>
              <a:t>After over a decade of effort, 2 million airplane miles, and four job changes, my goal is still to</a:t>
            </a:r>
          </a:p>
        </p:txBody>
      </p:sp>
      <p:sp>
        <p:nvSpPr>
          <p:cNvPr id="411" name="Shape 411"/>
          <p:cNvSpPr/>
          <p:nvPr/>
        </p:nvSpPr>
        <p:spPr>
          <a:xfrm>
            <a:off x="2476500" y="5207000"/>
            <a:ext cx="11976100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800">
                <a:solidFill>
                  <a:srgbClr val="FFFB00"/>
                </a:solidFill>
              </a:defRPr>
            </a:lvl1pPr>
          </a:lstStyle>
          <a:p>
            <a:pPr/>
            <a:r>
              <a:t>find ways to put educational teachnology directly in the hands of teachers - so they can use it to teach.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1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1800733" y="1549400"/>
            <a:ext cx="12636501" cy="234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/>
            </a:lvl1pPr>
          </a:lstStyle>
          <a:p>
            <a:pPr/>
            <a:r>
              <a:t>My technical objective is to make it so that teachers can easily trade software and content between each other (like virtual baseball cards).</a:t>
            </a:r>
          </a:p>
        </p:txBody>
      </p:sp>
      <p:sp>
        <p:nvSpPr>
          <p:cNvPr id="414" name="Shape 414"/>
          <p:cNvSpPr/>
          <p:nvPr/>
        </p:nvSpPr>
        <p:spPr>
          <a:xfrm>
            <a:off x="2133600" y="5181599"/>
            <a:ext cx="11976100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800">
                <a:solidFill>
                  <a:srgbClr val="FFFB00"/>
                </a:solidFill>
              </a:defRPr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Regardless</a:t>
            </a:r>
            <a:r>
              <a:t> of what learning management system (or systems) their institution has adopted.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4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/>
        </p:nvSpPr>
        <p:spPr>
          <a:xfrm>
            <a:off x="6290288" y="4032250"/>
            <a:ext cx="3682791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FF40FF"/>
                </a:solidFill>
              </a:defRPr>
            </a:lvl1pPr>
          </a:lstStyle>
          <a:p>
            <a:pPr/>
            <a:r>
              <a:t>Thank you</a:t>
            </a:r>
          </a:p>
        </p:txBody>
      </p:sp>
      <p:pic>
        <p:nvPicPr>
          <p:cNvPr id="417" name="etudes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8500" y="7185742"/>
            <a:ext cx="3581400" cy="1424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napshot 2009-04-22 20-19-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3800" y="419100"/>
            <a:ext cx="13042901" cy="8310668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1996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1996</a:t>
            </a:r>
          </a:p>
        </p:txBody>
      </p:sp>
      <p:pic>
        <p:nvPicPr>
          <p:cNvPr id="154" name="internet-tc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889000"/>
            <a:ext cx="7543800" cy="590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Snapshot 2009-04-22 10-29-0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50400" y="4749800"/>
            <a:ext cx="5308600" cy="356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Snapshot 2009-04-22 10-34-4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02800" y="647700"/>
            <a:ext cx="5009690" cy="393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Hyperca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376097"/>
            <a:ext cx="9829801" cy="7887744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1996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1997</a:t>
            </a:r>
          </a:p>
        </p:txBody>
      </p:sp>
      <p:sp>
        <p:nvSpPr>
          <p:cNvPr id="162" name="Shape 162"/>
          <p:cNvSpPr/>
          <p:nvPr/>
        </p:nvSpPr>
        <p:spPr>
          <a:xfrm>
            <a:off x="9790648" y="412750"/>
            <a:ext cx="4352871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100"/>
            </a:pPr>
            <a:r>
              <a:t>Sync-O-Matic</a:t>
            </a:r>
          </a:p>
          <a:p>
            <a:pPr>
              <a:defRPr sz="4100"/>
            </a:pPr>
            <a:r>
              <a:t>www.syncomat.com</a:t>
            </a:r>
          </a:p>
        </p:txBody>
      </p:sp>
      <p:pic>
        <p:nvPicPr>
          <p:cNvPr id="163" name="Sna-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800" y="342900"/>
            <a:ext cx="7150101" cy="6190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Sna-0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9100" y="1955800"/>
            <a:ext cx="7848601" cy="6794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1998</a:t>
            </a:r>
          </a:p>
        </p:txBody>
      </p:sp>
      <p:sp>
        <p:nvSpPr>
          <p:cNvPr id="167" name="Shape 167"/>
          <p:cNvSpPr/>
          <p:nvPr/>
        </p:nvSpPr>
        <p:spPr>
          <a:xfrm>
            <a:off x="611534" y="476250"/>
            <a:ext cx="15421299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00F900"/>
                </a:solidFill>
              </a:defRPr>
            </a:lvl1pPr>
          </a:lstStyle>
          <a:p>
            <a:pPr/>
            <a:r>
              <a:t>Title: Using Asynchronous, Web-based, Video to Humanize Distance Education </a:t>
            </a:r>
          </a:p>
        </p:txBody>
      </p:sp>
      <p:pic>
        <p:nvPicPr>
          <p:cNvPr id="168" name="Snapshot 2009-04-22 11-10-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5096" y="1663700"/>
            <a:ext cx="7925804" cy="6692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